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</p:sldMasterIdLst>
  <p:notesMasterIdLst>
    <p:notesMasterId r:id="rId14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C7288-BCD9-4587-BAFE-857146A070D1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93E41-6C8D-4DF9-A93B-CEDAD9C5A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1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93E41-6C8D-4DF9-A93B-CEDAD9C5AD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47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2A5E-C9D5-98D5-24A2-24BD46E25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C1767-9ECD-B0DB-153B-6AB8B018C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313D8-ADA6-9CF3-12D4-B7F04B71D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52FB1-58FE-97DA-9527-A3C56440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7B87-3182-3FFF-FD50-95E7A03A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3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E4F67-4E5A-CF24-BBD9-0194759B4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73D25-A7F1-6E5D-273A-43EB5C6C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0A107-3897-6E5B-7A96-1AEF891B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6FB72-981A-061C-60A6-D0F51665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5BC0F-9F92-2BB7-EBF3-979D95C4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9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E1AB1-BD8C-140E-98F5-DB51008E6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63DBB-F17E-41B7-D601-D49A284B2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47555-00E0-316C-B05A-11F2F2FB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1628C-AC8E-817C-AEF0-86F8A5D81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AB134-A245-8E52-F6FD-A8C738CB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8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7A996-7814-E8EE-5BAD-C50770C1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0635D-813D-05DD-6D30-49D1DED6B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F1D3-ED2D-B7C2-7931-EE7EA539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BD3CF-DFA0-0FE0-44B9-697F8FEA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8EE10-4FB5-407E-D0FA-9958EC63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9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D2BB-52FF-77C1-F3DF-78B32DB4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0AB13-8A0C-4DCB-D4F8-7511D896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AB190-D942-1266-820E-ED52DC2F7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2F007-38B9-A18C-6D2E-82F42B46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5D811-B081-8959-E284-7093654C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A34A-CBD5-C168-34DA-47B53922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CAE41-C5FC-83E9-8405-273C91964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0413E-B7C2-D2D3-3FA2-1EBD02202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99AF0-5614-5BAE-0936-B823D3D7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A9A4C-01EC-36CE-C7E6-330FE9EB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2BD23-3758-647B-3140-55FF3352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7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DFE5-F1F9-4345-6598-1951D551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01A25-88AE-E50A-8568-47CB113EF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1AA0F-742C-1371-771E-17B96DEF1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D8C02-C44B-7FEA-FD91-59936A31B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EF690-EF4C-E5E3-8DED-C63C5B456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320082-1726-E361-5FD1-C24B56CFA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D8087-93B3-1AB0-E41C-F9D1904F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63555-8744-21AF-3215-C22EF8B3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2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F87D7-0EC1-F8F9-36FC-7D809553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28B810-55F4-C3F3-AB98-10551801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67340-F65A-FF6B-2860-D7770373E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A8795-BFA0-D6BE-A198-A32C35EE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24E47-29C1-372C-9701-56205EFE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C719EB-5BAD-F304-53B5-D963DEB18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F606D-7728-46B4-146A-EF5E0752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1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E403-2C85-8F9C-089F-8EC7914B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07EA-9D44-416C-3DA4-28EAB4BA0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C45CE-D5CB-0AA0-5299-459497ABB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5D1B7-16BE-1B97-7679-F20040FEC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DBCCB-8642-AEDB-2681-3064BE36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C293B-17B9-5FF4-6A7B-C50A16B5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3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81031-608F-1721-27BE-F6A671D5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0044D7-A02F-C704-7C00-6AA5B98D0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C8E12-C9D8-79EA-2C62-7E973A90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8F667-984D-DB7C-8349-11556A04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D5D57-BDF9-88D5-6663-A0599020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DD349-7AEF-5168-9A4A-CE7FD431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4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CEB769-305F-27DE-27E2-3C86C7F3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8E3EA-E539-4F26-64B1-43F4EF59B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03879-37FA-68B0-CC2F-0C447EBC5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76A14-8903-0412-3A80-53E299F15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787A5-6EEE-FBDF-C725-003C3D38C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2e.energy.gov/ds/focal/focal.campaign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1910EB-39F6-AEB6-6672-0DF8847503AC}"/>
              </a:ext>
            </a:extLst>
          </p:cNvPr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17B13-906A-FE77-1E0F-02F5F7110C99}"/>
              </a:ext>
            </a:extLst>
          </p:cNvPr>
          <p:cNvSpPr txBox="1"/>
          <p:nvPr/>
        </p:nvSpPr>
        <p:spPr>
          <a:xfrm>
            <a:off x="309562" y="38968"/>
            <a:ext cx="11572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Hydrodynamic Modeling Improvements for Floating Offshore Wind Turbines with Validation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65E02-D270-AE2A-F726-6D17BC45D604}"/>
              </a:ext>
            </a:extLst>
          </p:cNvPr>
          <p:cNvSpPr txBox="1"/>
          <p:nvPr/>
        </p:nvSpPr>
        <p:spPr>
          <a:xfrm>
            <a:off x="2926080" y="1238440"/>
            <a:ext cx="5900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Doyal Sarker, Md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Sakif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Tri Ngo, Tuhin Das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 of Mechanical and Aerospace Engineering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of Central Florida (UCF)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D9FB9-1259-A1EE-C0C9-9DDFF853627D}"/>
              </a:ext>
            </a:extLst>
          </p:cNvPr>
          <p:cNvSpPr txBox="1"/>
          <p:nvPr/>
        </p:nvSpPr>
        <p:spPr>
          <a:xfrm>
            <a:off x="4129238" y="5220378"/>
            <a:ext cx="3291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Date: 06 October 2025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by: Doyal Sarker</a:t>
            </a:r>
          </a:p>
        </p:txBody>
      </p:sp>
      <p:pic>
        <p:nvPicPr>
          <p:cNvPr id="11" name="Picture 10" descr="A yellow horse with a black background&#10;&#10;Description automatically generated">
            <a:extLst>
              <a:ext uri="{FF2B5EF4-FFF2-40B4-BE49-F238E27FC236}">
                <a16:creationId xmlns:a16="http://schemas.microsoft.com/office/drawing/2014/main" id="{D6EC2801-43E8-D47F-5EC9-4EC45BFA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76" y="2745689"/>
            <a:ext cx="2398294" cy="2398294"/>
          </a:xfrm>
          <a:prstGeom prst="rect">
            <a:avLst/>
          </a:prstGeom>
        </p:spPr>
      </p:pic>
      <p:pic>
        <p:nvPicPr>
          <p:cNvPr id="1026" name="Picture 2" descr="MECC 2025">
            <a:extLst>
              <a:ext uri="{FF2B5EF4-FFF2-40B4-BE49-F238E27FC236}">
                <a16:creationId xmlns:a16="http://schemas.microsoft.com/office/drawing/2014/main" id="{CBF0734D-9A1A-920D-1612-D766B764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36" y="3109438"/>
            <a:ext cx="3082455" cy="192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D1B299E-46C1-7CF4-63C9-16BC4ED37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6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B7121-4A4F-3C8D-5169-66C2D98F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0DF2EB-4868-7FD4-A7A2-F3513AB45E10}"/>
              </a:ext>
            </a:extLst>
          </p:cNvPr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B2C76-0E43-6212-7537-2AC2BF554528}"/>
              </a:ext>
            </a:extLst>
          </p:cNvPr>
          <p:cNvSpPr txBox="1"/>
          <p:nvPr/>
        </p:nvSpPr>
        <p:spPr>
          <a:xfrm>
            <a:off x="118712" y="105877"/>
            <a:ext cx="6815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DC8F9-1D7D-B6B2-A27A-333C8B9B5F2D}"/>
              </a:ext>
            </a:extLst>
          </p:cNvPr>
          <p:cNvSpPr txBox="1"/>
          <p:nvPr/>
        </p:nvSpPr>
        <p:spPr>
          <a:xfrm>
            <a:off x="118712" y="598004"/>
            <a:ext cx="749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Irregular wave 2 (Higher sea state: Hs = 8.1 m, </a:t>
            </a:r>
            <a:r>
              <a:rPr lang="en-US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Tp</a:t>
            </a:r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12.8 sec)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6E94925-DB10-C73A-8006-EBFF002D5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56754"/>
              </p:ext>
            </p:extLst>
          </p:nvPr>
        </p:nvGraphicFramePr>
        <p:xfrm>
          <a:off x="450160" y="1081327"/>
          <a:ext cx="4721915" cy="5553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465">
                  <a:extLst>
                    <a:ext uri="{9D8B030D-6E8A-4147-A177-3AD203B41FA5}">
                      <a16:colId xmlns:a16="http://schemas.microsoft.com/office/drawing/2014/main" val="1710993729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3745360877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40484140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202154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36062620"/>
                    </a:ext>
                  </a:extLst>
                </a:gridCol>
              </a:tblGrid>
              <a:tr h="179644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LF Surge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LF Heave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LF Pitch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WF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383"/>
                  </a:ext>
                </a:extLst>
              </a:tr>
              <a:tr h="28104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Frequency (Hz)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0.005-0.025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0.02-0.055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0.02-0.055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0.05-0.15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395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DBCF552-ACCD-FFD6-886C-5FC9FD19CD80}"/>
              </a:ext>
            </a:extLst>
          </p:cNvPr>
          <p:cNvSpPr txBox="1"/>
          <p:nvPr/>
        </p:nvSpPr>
        <p:spPr>
          <a:xfrm>
            <a:off x="5612710" y="1753784"/>
            <a:ext cx="5455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findings: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Follows the same improvements as earlier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higher sea-state Morison outperforms the lower sea state (WF surge)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LF response – Decay tuned coefficients needs recalibration based on irregular wave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4C22C-E3CF-6562-81F8-8F5EDCDA5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0" y="1824684"/>
            <a:ext cx="4721915" cy="44638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3ED1011-B018-07F0-92C4-F7CDA81F30A9}"/>
              </a:ext>
            </a:extLst>
          </p:cNvPr>
          <p:cNvSpPr/>
          <p:nvPr/>
        </p:nvSpPr>
        <p:spPr>
          <a:xfrm>
            <a:off x="2943224" y="2276475"/>
            <a:ext cx="1000125" cy="1019175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85E605-9B4B-A062-3CC9-7FBCAABB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17" y="4596779"/>
            <a:ext cx="5737228" cy="16632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6BDC95-D7B4-FADA-FA5B-931926794F5C}"/>
              </a:ext>
            </a:extLst>
          </p:cNvPr>
          <p:cNvSpPr txBox="1"/>
          <p:nvPr/>
        </p:nvSpPr>
        <p:spPr>
          <a:xfrm>
            <a:off x="6250573" y="4187144"/>
            <a:ext cx="4721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PSD integral error compared to experiment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D33AFE6-C5FB-1789-9ACD-81D277BCA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3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23BBF-6719-894B-D078-0E8907E5F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6CC2CE-2C8D-4EDD-BF2A-29CC6E3D9EAE}"/>
              </a:ext>
            </a:extLst>
          </p:cNvPr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A64B0-78A9-3538-755C-E4E8895EEDFB}"/>
              </a:ext>
            </a:extLst>
          </p:cNvPr>
          <p:cNvSpPr txBox="1"/>
          <p:nvPr/>
        </p:nvSpPr>
        <p:spPr>
          <a:xfrm>
            <a:off x="118712" y="105877"/>
            <a:ext cx="6815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 and Future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59903-6139-F1FE-A4FF-143F029170F9}"/>
              </a:ext>
            </a:extLst>
          </p:cNvPr>
          <p:cNvSpPr txBox="1"/>
          <p:nvPr/>
        </p:nvSpPr>
        <p:spPr>
          <a:xfrm>
            <a:off x="118711" y="1769239"/>
            <a:ext cx="846331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Enhancements: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Nonlinear wave kinematics → better LF resonance capture.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VWS + MCF → improved surge/pitch accuracy.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Pontoon discretization → better WF heave/pitch.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</a:t>
            </a:r>
            <a:r>
              <a:rPr lang="en-US" alt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amping calibrated in calm-water decay, not sea-state-specific.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efforts will address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sea-state-dependent damping calibration through optimization to further increase model fidelity.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8BFED-E994-B202-F8C6-CE38ABF9E02C}"/>
              </a:ext>
            </a:extLst>
          </p:cNvPr>
          <p:cNvSpPr txBox="1"/>
          <p:nvPr/>
        </p:nvSpPr>
        <p:spPr>
          <a:xfrm>
            <a:off x="118712" y="659875"/>
            <a:ext cx="119545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Open Sans"/>
              </a:rPr>
              <a:t>The study demonstrates effective hydrodynamic modeling enhancements for FOWTs using the Morison equation. Key improvements include second-order wave kinematics, vertical wave stretching, diffraction correction, and pontoon load discretization, validated by experimental data. </a:t>
            </a:r>
            <a:endParaRPr lang="en-US" sz="2000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7DF0B9C5-BB33-B39A-9E81-AE7099ED7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igh angle view of a building&#10;&#10;Description automatically generated">
            <a:extLst>
              <a:ext uri="{FF2B5EF4-FFF2-40B4-BE49-F238E27FC236}">
                <a16:creationId xmlns:a16="http://schemas.microsoft.com/office/drawing/2014/main" id="{9AADD65C-27E7-0E81-3347-2A3B42A67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2"/>
            <a:ext cx="12188952" cy="685629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3E66F-214A-C352-6E22-36BA19E025DA}"/>
              </a:ext>
            </a:extLst>
          </p:cNvPr>
          <p:cNvSpPr txBox="1"/>
          <p:nvPr/>
        </p:nvSpPr>
        <p:spPr>
          <a:xfrm>
            <a:off x="2546929" y="654916"/>
            <a:ext cx="5530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83135-10C4-66CD-4D26-F4114CE9FEC3}"/>
              </a:ext>
            </a:extLst>
          </p:cNvPr>
          <p:cNvSpPr txBox="1"/>
          <p:nvPr/>
        </p:nvSpPr>
        <p:spPr>
          <a:xfrm>
            <a:off x="169946" y="2402437"/>
            <a:ext cx="10668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+mj-lt"/>
              </a:rPr>
              <a:t>Project funded</a:t>
            </a:r>
            <a:r>
              <a:rPr lang="en-US" sz="2000" b="1" i="1" dirty="0">
                <a:solidFill>
                  <a:schemeClr val="bg1"/>
                </a:solidFill>
                <a:effectLst/>
                <a:latin typeface="+mj-lt"/>
              </a:rPr>
              <a:t> by the U.S.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DoE </a:t>
            </a:r>
            <a:r>
              <a:rPr lang="en-US" sz="2000" b="1" i="1" dirty="0">
                <a:solidFill>
                  <a:schemeClr val="bg1"/>
                </a:solidFill>
                <a:effectLst/>
                <a:latin typeface="+mj-lt"/>
              </a:rPr>
              <a:t>Advanced Research Projects Agency for Energy (ARPA-E)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  <a:effectLst/>
                <a:latin typeface="+mj-lt"/>
              </a:rPr>
              <a:t> ATLANTIS program – Phase 1 &amp; 2</a:t>
            </a:r>
            <a:endParaRPr lang="en-US" sz="2000" b="1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4D0BE-6E49-5971-580C-04D10FA4E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45" y="4597701"/>
            <a:ext cx="4659602" cy="1191422"/>
          </a:xfrm>
          <a:prstGeom prst="rect">
            <a:avLst/>
          </a:prstGeom>
        </p:spPr>
      </p:pic>
      <p:pic>
        <p:nvPicPr>
          <p:cNvPr id="5126" name="Picture 6" descr="ARPA-E eXCHANGE: Funding Opportunities">
            <a:extLst>
              <a:ext uri="{FF2B5EF4-FFF2-40B4-BE49-F238E27FC236}">
                <a16:creationId xmlns:a16="http://schemas.microsoft.com/office/drawing/2014/main" id="{7DEBC00D-FD07-0FA5-8877-A077660D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20" y="3491179"/>
            <a:ext cx="3745375" cy="72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DED54D5-4F5F-408E-3D25-4D93B1A50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5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503FF-5118-5E94-967D-4A8195C31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CF1990-777E-01A7-E902-26E367ACB3DF}"/>
              </a:ext>
            </a:extLst>
          </p:cNvPr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523B3-D47D-758E-2E0E-755A7E561B40}"/>
              </a:ext>
            </a:extLst>
          </p:cNvPr>
          <p:cNvSpPr txBox="1"/>
          <p:nvPr/>
        </p:nvSpPr>
        <p:spPr>
          <a:xfrm>
            <a:off x="118712" y="105877"/>
            <a:ext cx="4732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and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EA775-966D-9D00-5034-40439B7F6126}"/>
              </a:ext>
            </a:extLst>
          </p:cNvPr>
          <p:cNvSpPr txBox="1"/>
          <p:nvPr/>
        </p:nvSpPr>
        <p:spPr>
          <a:xfrm>
            <a:off x="118712" y="908373"/>
            <a:ext cx="897074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Offshore Wind Energy - Clean, resilient and sustainable energy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Challenge: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accurate hydrodynamic load modeling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stability and performance.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Resonance mode of Floating offshore wind turbine (FOWT)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order wave load excite low-frequency response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Potential Flow Theory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- Captures radiation &amp; Diffraction (neglects Drag)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- Requires frequency dependent coefficients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Morison’s Equation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- Efficient, distributed loads along the member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- Pre-knowledge on hydrodynamic coefficients</a:t>
            </a:r>
          </a:p>
          <a:p>
            <a:r>
              <a:rPr lang="en-US" dirty="0"/>
              <a:t>         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6C21ACD-2FCE-4B9F-F6F0-B936AB68E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1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C2A76-578D-E89E-0968-22218F38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C81CC4-1DA5-A03A-B105-3E3200DEC8CD}"/>
              </a:ext>
            </a:extLst>
          </p:cNvPr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5B312-8BF2-7AE9-87FB-B2E1C7181A41}"/>
              </a:ext>
            </a:extLst>
          </p:cNvPr>
          <p:cNvSpPr txBox="1"/>
          <p:nvPr/>
        </p:nvSpPr>
        <p:spPr>
          <a:xfrm>
            <a:off x="118712" y="105877"/>
            <a:ext cx="4732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Study Contributions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B748-2E65-CD52-B077-1520BF80812B}"/>
              </a:ext>
            </a:extLst>
          </p:cNvPr>
          <p:cNvSpPr txBox="1"/>
          <p:nvPr/>
        </p:nvSpPr>
        <p:spPr>
          <a:xfrm>
            <a:off x="118712" y="908373"/>
            <a:ext cx="10025413" cy="374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 hydrodynamic modeling capability within CRAFTS simulator with validation studies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order wave loads improves the LF resonance responses of platform’s mode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Vertical wave stretching counters the under-prediction of LF surge response.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Diffraction correction by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MacCamy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-Fuchs (MCF) theory for large diameter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 distributed load on pontoon.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Enhanced modeling efforts have been validated on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VolturnUS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 semi-submersible floating platform.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</a:t>
            </a:r>
            <a:endParaRPr lang="en-US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E04BCE0-0AA6-23D7-7749-C0A40F8AF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3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99103-811D-FCA7-A39C-20EC4A46E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0C07BB-5AB1-AEFA-DA69-E7B8D175E075}"/>
              </a:ext>
            </a:extLst>
          </p:cNvPr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87F08-FDF1-3A58-3AA6-CA38378B99E6}"/>
              </a:ext>
            </a:extLst>
          </p:cNvPr>
          <p:cNvSpPr txBox="1"/>
          <p:nvPr/>
        </p:nvSpPr>
        <p:spPr>
          <a:xfrm>
            <a:off x="118712" y="105877"/>
            <a:ext cx="4732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Numerical Modeling</a:t>
            </a:r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82DEB17E-A77D-EDD9-E7B2-ACBD0211D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2" y="1815837"/>
            <a:ext cx="6282088" cy="3170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5CCA6-8FB9-F5F6-3283-C0AE2A8D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23" y="1806312"/>
            <a:ext cx="4086827" cy="3047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D7738-0ED3-05D6-FBA8-8EE8B58D0E85}"/>
              </a:ext>
            </a:extLst>
          </p:cNvPr>
          <p:cNvSpPr txBox="1"/>
          <p:nvPr/>
        </p:nvSpPr>
        <p:spPr>
          <a:xfrm>
            <a:off x="118712" y="659875"/>
            <a:ext cx="96444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CRAFTS (Control, Oriented-Reconfigurable, and Acausal Floating Turbine Simulator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Acausal modeling,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Modelica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Language, Component level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Generalized and reusable model with user defined data inputs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38EB9-039E-E924-E541-CAF92570770D}"/>
              </a:ext>
            </a:extLst>
          </p:cNvPr>
          <p:cNvSpPr txBox="1"/>
          <p:nvPr/>
        </p:nvSpPr>
        <p:spPr>
          <a:xfrm>
            <a:off x="328262" y="5055334"/>
            <a:ext cx="6739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Hydrodynamics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Hydrostatic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Morison Equation (Added mass + Drag + Wave Excitation)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Mooring 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F9F79-443A-D55F-8ACF-0AD4C5353701}"/>
              </a:ext>
            </a:extLst>
          </p:cNvPr>
          <p:cNvSpPr txBox="1"/>
          <p:nvPr/>
        </p:nvSpPr>
        <p:spPr>
          <a:xfrm>
            <a:off x="7458075" y="5162550"/>
            <a:ext cx="4181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 level hydrodynamics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 Wave kinematics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 specific hydro coefficients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0836D3E-2CB9-E7B1-6E7D-A58CE2929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12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0C1BB-FB82-AD73-2F6D-11ECBC52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D36E3C-3796-B384-B631-9322326BF024}"/>
              </a:ext>
            </a:extLst>
          </p:cNvPr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B5582C-A61D-9C41-9297-B7E2649FAB7F}"/>
              </a:ext>
            </a:extLst>
          </p:cNvPr>
          <p:cNvSpPr txBox="1"/>
          <p:nvPr/>
        </p:nvSpPr>
        <p:spPr>
          <a:xfrm>
            <a:off x="118712" y="105877"/>
            <a:ext cx="6815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Hydrodynamics Modeling Improvements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89271-3700-081B-0EAA-6D1DD297BFBF}"/>
              </a:ext>
            </a:extLst>
          </p:cNvPr>
          <p:cNvSpPr txBox="1"/>
          <p:nvPr/>
        </p:nvSpPr>
        <p:spPr>
          <a:xfrm>
            <a:off x="118713" y="659875"/>
            <a:ext cx="3872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Modeling limitation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order linear wave loading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Diffraction effects are negligible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59AD3-E5CA-3100-9806-4935A7829609}"/>
              </a:ext>
            </a:extLst>
          </p:cNvPr>
          <p:cNvSpPr txBox="1"/>
          <p:nvPr/>
        </p:nvSpPr>
        <p:spPr>
          <a:xfrm>
            <a:off x="4614513" y="967652"/>
            <a:ext cx="6663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Wave loads computation up to mean sea water level (SWL)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Treated large structure as single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ED9EA-EA1D-81E2-0DD3-5720D00D46BE}"/>
              </a:ext>
            </a:extLst>
          </p:cNvPr>
          <p:cNvSpPr txBox="1"/>
          <p:nvPr/>
        </p:nvSpPr>
        <p:spPr>
          <a:xfrm>
            <a:off x="209550" y="1983315"/>
            <a:ext cx="6663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Second-order wave and Spatial effects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and summation frequency wave kinematics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Excite the platform’s LF natural modes and HF tower response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E539FD-E40D-8E9D-76AA-17C635D8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38" y="3104146"/>
            <a:ext cx="5268024" cy="776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FE9BA6-A04F-6F39-2403-47F99C1A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26" y="4223742"/>
            <a:ext cx="5396649" cy="19743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32D928-FC58-F71C-F5B0-F626D79EA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032" y="2012879"/>
            <a:ext cx="3898085" cy="23341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16185D-2677-A945-0BF5-B6A9CAA89ED2}"/>
              </a:ext>
            </a:extLst>
          </p:cNvPr>
          <p:cNvSpPr txBox="1"/>
          <p:nvPr/>
        </p:nvSpPr>
        <p:spPr>
          <a:xfrm>
            <a:off x="6968718" y="4450080"/>
            <a:ext cx="50899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Spatially consistent wave kinematics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for large floating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Phase differences</a:t>
            </a:r>
            <a:r>
              <a:rPr lang="en-US" sz="2000" dirty="0"/>
              <a:t> in wave excitation forces.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Wave kinematics </a:t>
            </a:r>
            <a:r>
              <a:rPr lang="en-US" sz="2000" b="1" dirty="0"/>
              <a:t>interpolated at displaced nodal z-positions</a:t>
            </a:r>
            <a:r>
              <a:rPr lang="en-US" sz="2000" dirty="0"/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10F466A8-EA91-BFB4-05AD-D15014D4E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7B9BE-B37E-6902-41E5-B8CCF6924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A678BF-0A24-DEB2-2CE2-C55DC24E3BAC}"/>
              </a:ext>
            </a:extLst>
          </p:cNvPr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C502C-D7B8-C1E5-684C-CFE41202A081}"/>
              </a:ext>
            </a:extLst>
          </p:cNvPr>
          <p:cNvSpPr txBox="1"/>
          <p:nvPr/>
        </p:nvSpPr>
        <p:spPr>
          <a:xfrm>
            <a:off x="118712" y="105877"/>
            <a:ext cx="6815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Hydrodynamics Modeling Improvements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87990-4F48-E313-0C42-D2A70156B683}"/>
              </a:ext>
            </a:extLst>
          </p:cNvPr>
          <p:cNvSpPr txBox="1"/>
          <p:nvPr/>
        </p:nvSpPr>
        <p:spPr>
          <a:xfrm>
            <a:off x="118712" y="659875"/>
            <a:ext cx="69488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Vertical wave stretching (VWS)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Wave excitation loads are more sensitive to near free-surface (FS)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WS – underpredict the excitation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Wave drift loading are prominent to drag loading near to FS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F077C-A5A7-40DD-751C-553CEA448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9" y="2071440"/>
            <a:ext cx="3584044" cy="239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EFD863-46E7-057E-FAFB-0C9413FF5C10}"/>
                  </a:ext>
                </a:extLst>
              </p:cNvPr>
              <p:cNvSpPr txBox="1"/>
              <p:nvPr/>
            </p:nvSpPr>
            <p:spPr>
              <a:xfrm>
                <a:off x="0" y="5004078"/>
                <a:ext cx="499110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p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 ;   </m:t>
                      </m:r>
                    </m:oMath>
                  </m:oMathPara>
                </a14:m>
                <a:endParaRPr lang="en-US" sz="1500" b="0" i="1" dirty="0">
                  <a:latin typeface="Cambria Math" panose="02040503050406030204" pitchFamily="18" charset="0"/>
                </a:endParaRPr>
              </a:p>
              <a:p>
                <a:r>
                  <a:rPr lang="en-US" sz="1500" b="0" dirty="0"/>
                  <a:t>                                 if 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EFD863-46E7-057E-FAFB-0C9413FF5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04078"/>
                <a:ext cx="4991100" cy="600164"/>
              </a:xfrm>
              <a:prstGeom prst="rect">
                <a:avLst/>
              </a:prstGeom>
              <a:blipFill>
                <a:blip r:embed="rId3"/>
                <a:stretch>
                  <a:fillRect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B2C803-C1D1-F3FA-03D1-892A3F172D8D}"/>
              </a:ext>
            </a:extLst>
          </p:cNvPr>
          <p:cNvSpPr txBox="1"/>
          <p:nvPr/>
        </p:nvSpPr>
        <p:spPr>
          <a:xfrm>
            <a:off x="0" y="4600061"/>
            <a:ext cx="3438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example, wave velocity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BD5E34-31EB-102A-0EDA-0B512D5ABE5D}"/>
                  </a:ext>
                </a:extLst>
              </p:cNvPr>
              <p:cNvSpPr txBox="1"/>
              <p:nvPr/>
            </p:nvSpPr>
            <p:spPr>
              <a:xfrm>
                <a:off x="57150" y="5515697"/>
                <a:ext cx="487680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,0,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,0,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p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,0,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 ;   </m:t>
                      </m:r>
                    </m:oMath>
                  </m:oMathPara>
                </a14:m>
                <a:endParaRPr lang="en-US" sz="1500" b="0" i="1" dirty="0">
                  <a:latin typeface="Cambria Math" panose="02040503050406030204" pitchFamily="18" charset="0"/>
                </a:endParaRPr>
              </a:p>
              <a:p>
                <a:r>
                  <a:rPr lang="en-US" sz="1500" b="0" dirty="0"/>
                  <a:t>                                if 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BD5E34-31EB-102A-0EDA-0B512D5AB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5515697"/>
                <a:ext cx="4876800" cy="600164"/>
              </a:xfrm>
              <a:prstGeom prst="rect">
                <a:avLst/>
              </a:prstGeom>
              <a:blipFill>
                <a:blip r:embed="rId4"/>
                <a:stretch>
                  <a:fillRect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DDEDD8-3B78-9565-FB94-4FD580CDB6C7}"/>
              </a:ext>
            </a:extLst>
          </p:cNvPr>
          <p:cNvSpPr txBox="1"/>
          <p:nvPr/>
        </p:nvSpPr>
        <p:spPr>
          <a:xfrm>
            <a:off x="5090762" y="2014415"/>
            <a:ext cx="6224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Diffraction Correction (</a:t>
            </a:r>
            <a:r>
              <a:rPr lang="en-US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MacCamy</a:t>
            </a:r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-Fuchs diffraction)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Become dominant for short wave-length; D/L &gt; 0.2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Modify the constant added mass via inertia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73F88E-B120-6ED7-C955-CC44E92F92AB}"/>
                  </a:ext>
                </a:extLst>
              </p:cNvPr>
              <p:cNvSpPr txBox="1"/>
              <p:nvPr/>
            </p:nvSpPr>
            <p:spPr>
              <a:xfrm>
                <a:off x="5191125" y="3133725"/>
                <a:ext cx="5372100" cy="1559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Effective inertia coefficient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73F88E-B120-6ED7-C955-CC44E92F9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25" y="3133725"/>
                <a:ext cx="5372100" cy="1559466"/>
              </a:xfrm>
              <a:prstGeom prst="rect">
                <a:avLst/>
              </a:prstGeom>
              <a:blipFill>
                <a:blip r:embed="rId5"/>
                <a:stretch>
                  <a:fillRect l="-1022" t="-1563" b="-5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65E4B9F-9B94-FC9D-E303-9AA5F8959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479" y="4122612"/>
            <a:ext cx="3187371" cy="1952624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8F5D6D3B-EC4D-DF0A-E72B-5C5845F4CB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0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DDDF4-B459-C564-7519-636859061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289FC9-CF73-9DFE-A698-BCB3FF865A16}"/>
              </a:ext>
            </a:extLst>
          </p:cNvPr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8A051-0496-63FE-0C68-504D203F1231}"/>
              </a:ext>
            </a:extLst>
          </p:cNvPr>
          <p:cNvSpPr txBox="1"/>
          <p:nvPr/>
        </p:nvSpPr>
        <p:spPr>
          <a:xfrm>
            <a:off x="118712" y="105877"/>
            <a:ext cx="6815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Hydrodynamics Modeling Improvements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B2BBB-FC4F-2591-18B6-41BEFB602068}"/>
              </a:ext>
            </a:extLst>
          </p:cNvPr>
          <p:cNvSpPr txBox="1"/>
          <p:nvPr/>
        </p:nvSpPr>
        <p:spPr>
          <a:xfrm>
            <a:off x="118712" y="659875"/>
            <a:ext cx="56439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Component-based spatial discretization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Morison equation is extended for pontoon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point lump load calculation and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distribution wave loading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Specially the vertical 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Enhances WF heave and pitch fidelity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E28714-F291-2531-EA69-13C811D9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0" y="2835401"/>
            <a:ext cx="4388355" cy="3362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29790-3C0B-2282-49BB-1A39DD878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2409426"/>
            <a:ext cx="6135909" cy="1562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2D15EB-1B65-FE58-E368-2E6AC2801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5" y="4615905"/>
            <a:ext cx="5944431" cy="1657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780182-8329-2944-F5AF-E00D684CC83B}"/>
              </a:ext>
            </a:extLst>
          </p:cNvPr>
          <p:cNvSpPr txBox="1"/>
          <p:nvPr/>
        </p:nvSpPr>
        <p:spPr>
          <a:xfrm>
            <a:off x="8140015" y="2040094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Lump load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03CA7C-DA49-B357-4B75-90EA8C4799CA}"/>
              </a:ext>
            </a:extLst>
          </p:cNvPr>
          <p:cNvSpPr txBox="1"/>
          <p:nvPr/>
        </p:nvSpPr>
        <p:spPr>
          <a:xfrm>
            <a:off x="7339916" y="4246573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Spatially distributed load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A8EE5E-AB58-DC52-16A0-0E9F4BC0A809}"/>
              </a:ext>
            </a:extLst>
          </p:cNvPr>
          <p:cNvSpPr/>
          <p:nvPr/>
        </p:nvSpPr>
        <p:spPr>
          <a:xfrm>
            <a:off x="8886825" y="2873501"/>
            <a:ext cx="491440" cy="49834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834401-6407-C700-9DC5-430029F68E64}"/>
              </a:ext>
            </a:extLst>
          </p:cNvPr>
          <p:cNvSpPr/>
          <p:nvPr/>
        </p:nvSpPr>
        <p:spPr>
          <a:xfrm>
            <a:off x="8753475" y="5159501"/>
            <a:ext cx="491440" cy="498349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6084A8F5-27EE-E10B-2C2C-3ADFB2E0D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2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7389D-A87C-8517-EEA7-86BAB83F4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62F0D6-D871-8DE4-98E4-320235A89AF5}"/>
              </a:ext>
            </a:extLst>
          </p:cNvPr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FC496-D9BA-127B-9266-06F476A90420}"/>
              </a:ext>
            </a:extLst>
          </p:cNvPr>
          <p:cNvSpPr txBox="1"/>
          <p:nvPr/>
        </p:nvSpPr>
        <p:spPr>
          <a:xfrm>
            <a:off x="118712" y="105877"/>
            <a:ext cx="6815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C77A-306F-DB00-A61E-2C30817AB21A}"/>
              </a:ext>
            </a:extLst>
          </p:cNvPr>
          <p:cNvSpPr txBox="1"/>
          <p:nvPr/>
        </p:nvSpPr>
        <p:spPr>
          <a:xfrm>
            <a:off x="118712" y="659875"/>
            <a:ext cx="119399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FOCAL experimental campaigns were conducted at the Alfond Wind-Wave Ocean Engineering Laboratory (W2) at the University of Maine, using a 1:70 Froude-scaled model of the FOWT. Validation is performed on full-scale model and the experimental data for full scale is at </a:t>
            </a:r>
            <a:r>
              <a:rPr lang="en-US" dirty="0">
                <a:hlinkClick r:id="rId2"/>
              </a:rPr>
              <a:t>https://a2e.energy.gov/ds/focal/focal.campaign4</a:t>
            </a:r>
            <a:r>
              <a:rPr lang="en-US" dirty="0"/>
              <a:t>.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FDB05-F073-30EF-557F-357E27DD5A51}"/>
              </a:ext>
            </a:extLst>
          </p:cNvPr>
          <p:cNvSpPr txBox="1"/>
          <p:nvPr/>
        </p:nvSpPr>
        <p:spPr>
          <a:xfrm>
            <a:off x="118712" y="1828770"/>
            <a:ext cx="42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Hydrodynamic coefficients Calibration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DD79E-BE49-6630-9731-5E7D508DE3ED}"/>
              </a:ext>
            </a:extLst>
          </p:cNvPr>
          <p:cNvSpPr txBox="1"/>
          <p:nvPr/>
        </p:nvSpPr>
        <p:spPr>
          <a:xfrm>
            <a:off x="118711" y="2265522"/>
            <a:ext cx="101587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Free-decay tests → tuned hydrodynamic coefficients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Genetic Algorithm optimization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Coefficients calibrated per member (columns, pontoons)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Parameters: Added mass (Ca), drag (Cd), extra damping (B).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Additional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linear damping to compensate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radiation damping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B53EC9-3076-0BDA-4104-61B8E48DB57A}"/>
                  </a:ext>
                </a:extLst>
              </p:cNvPr>
              <p:cNvSpPr txBox="1"/>
              <p:nvPr/>
            </p:nvSpPr>
            <p:spPr>
              <a:xfrm>
                <a:off x="238124" y="3575774"/>
                <a:ext cx="6296025" cy="185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objective function is defined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𝑅𝑀𝑆𝐸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  <a:p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𝑅𝑀𝑆𝐸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𝑠𝑖𝑚</m:t>
                                          </m:r>
                                        </m:sup>
                                      </m:sSub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𝑒𝑥𝑝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B53EC9-3076-0BDA-4104-61B8E48D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4" y="3575774"/>
                <a:ext cx="6296025" cy="1850507"/>
              </a:xfrm>
              <a:prstGeom prst="rect">
                <a:avLst/>
              </a:prstGeom>
              <a:blipFill>
                <a:blip r:embed="rId3"/>
                <a:stretch>
                  <a:fillRect l="-968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132CDF8-5A1D-1EC3-8E56-4117972C07D6}"/>
              </a:ext>
            </a:extLst>
          </p:cNvPr>
          <p:cNvSpPr txBox="1"/>
          <p:nvPr/>
        </p:nvSpPr>
        <p:spPr>
          <a:xfrm>
            <a:off x="118711" y="5461400"/>
            <a:ext cx="64154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design variable vector of hydrodynamic coefficients.</a:t>
            </a:r>
          </a:p>
          <a:p>
            <a:pPr algn="l"/>
            <a:r>
              <a:rPr lang="en-US" sz="20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 </a:t>
            </a:r>
            <a:r>
              <a:rPr lang="en-US" sz="2000" b="0" i="1" u="none" strike="noStrike" baseline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1, 2, 3 denotes surge, heave, and pitch, w is the weight, and X is the time series free decay response.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85FF6D-12DC-5662-33F0-87816C4E1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3875932"/>
            <a:ext cx="4715488" cy="15854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DC6C99-19E1-2A9D-FCDC-CD84749EEAFD}"/>
              </a:ext>
            </a:extLst>
          </p:cNvPr>
          <p:cNvSpPr txBox="1"/>
          <p:nvPr/>
        </p:nvSpPr>
        <p:spPr>
          <a:xfrm>
            <a:off x="7915275" y="3506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decay tuned coefficients</a:t>
            </a: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334DDC94-A442-2116-D1E3-DE7595A96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D29EC-17A2-749C-0D9A-311CD8117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860A81-2CF6-2954-8861-8EF04104321E}"/>
              </a:ext>
            </a:extLst>
          </p:cNvPr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2C4FF-60BC-4957-5EDC-AA6F7F06A26D}"/>
              </a:ext>
            </a:extLst>
          </p:cNvPr>
          <p:cNvSpPr txBox="1"/>
          <p:nvPr/>
        </p:nvSpPr>
        <p:spPr>
          <a:xfrm>
            <a:off x="118712" y="105877"/>
            <a:ext cx="6815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Validation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484ACA-ED57-8EAF-27BB-1C0DC8524FFC}"/>
              </a:ext>
            </a:extLst>
          </p:cNvPr>
          <p:cNvSpPr txBox="1"/>
          <p:nvPr/>
        </p:nvSpPr>
        <p:spPr>
          <a:xfrm>
            <a:off x="190500" y="495300"/>
            <a:ext cx="11811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Irregular wave testing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Irregular wave propagation 0° heading; only the significant responses in surge, heave, and pitch are discussed.</a:t>
            </a: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Progressive cases are defined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1: 1</a:t>
            </a:r>
            <a:r>
              <a:rPr lang="en-US" sz="20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order wave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3: 2</a:t>
            </a:r>
            <a:r>
              <a:rPr lang="en-US" sz="20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order wave + VWS + MCF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5D721-47A8-1A93-4AA6-826B6885B17C}"/>
              </a:ext>
            </a:extLst>
          </p:cNvPr>
          <p:cNvSpPr txBox="1"/>
          <p:nvPr/>
        </p:nvSpPr>
        <p:spPr>
          <a:xfrm>
            <a:off x="4857749" y="1406575"/>
            <a:ext cx="6562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2: 2</a:t>
            </a:r>
            <a:r>
              <a:rPr lang="en-US" sz="20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order wave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4: Case 3 + Pontoon load discretization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130E79-C133-E55B-B8DE-00422FF7F567}"/>
              </a:ext>
            </a:extLst>
          </p:cNvPr>
          <p:cNvSpPr txBox="1"/>
          <p:nvPr/>
        </p:nvSpPr>
        <p:spPr>
          <a:xfrm>
            <a:off x="238124" y="2200275"/>
            <a:ext cx="749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Irregular wave 1 (Lower sea state: Hs = 3.1 m, </a:t>
            </a:r>
            <a:r>
              <a:rPr lang="en-US" sz="2000" b="1" u="sng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Tp</a:t>
            </a:r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8.96 sec)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AFB5B1-FD44-F229-814D-9A465599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5" y="2571810"/>
            <a:ext cx="4226537" cy="3848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A1A429-1DE7-A979-2099-BAE42185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49" y="2633734"/>
            <a:ext cx="1300084" cy="1590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98F317-8300-4B13-9C70-79F5603E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49" y="4698369"/>
            <a:ext cx="1374471" cy="145463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1F663EC-D18B-3AF7-1A3F-A32E66F3C983}"/>
              </a:ext>
            </a:extLst>
          </p:cNvPr>
          <p:cNvSpPr/>
          <p:nvPr/>
        </p:nvSpPr>
        <p:spPr>
          <a:xfrm>
            <a:off x="371476" y="2750373"/>
            <a:ext cx="762000" cy="79292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242137-EDA1-DC36-F5B0-4D9D0FD3D26F}"/>
              </a:ext>
            </a:extLst>
          </p:cNvPr>
          <p:cNvSpPr/>
          <p:nvPr/>
        </p:nvSpPr>
        <p:spPr>
          <a:xfrm>
            <a:off x="590551" y="3912423"/>
            <a:ext cx="762000" cy="79292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25B342-EFF3-089B-817C-9300A4FDD431}"/>
              </a:ext>
            </a:extLst>
          </p:cNvPr>
          <p:cNvCxnSpPr/>
          <p:nvPr/>
        </p:nvCxnSpPr>
        <p:spPr>
          <a:xfrm>
            <a:off x="1133476" y="3171825"/>
            <a:ext cx="3762373" cy="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EE902B-0C54-451C-45D2-1AF1BC029809}"/>
              </a:ext>
            </a:extLst>
          </p:cNvPr>
          <p:cNvCxnSpPr>
            <a:cxnSpLocks/>
          </p:cNvCxnSpPr>
          <p:nvPr/>
        </p:nvCxnSpPr>
        <p:spPr>
          <a:xfrm>
            <a:off x="1352551" y="4362450"/>
            <a:ext cx="3543298" cy="904875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DD2AF2A-2DF9-AAB9-EABB-7AEFFCAE5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766751"/>
              </p:ext>
            </p:extLst>
          </p:nvPr>
        </p:nvGraphicFramePr>
        <p:xfrm>
          <a:off x="6803335" y="2923341"/>
          <a:ext cx="4721915" cy="5553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465">
                  <a:extLst>
                    <a:ext uri="{9D8B030D-6E8A-4147-A177-3AD203B41FA5}">
                      <a16:colId xmlns:a16="http://schemas.microsoft.com/office/drawing/2014/main" val="1710993729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3745360877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40484140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202154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36062620"/>
                    </a:ext>
                  </a:extLst>
                </a:gridCol>
              </a:tblGrid>
              <a:tr h="179644"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LF Surge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LF Heave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LF Pitch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WF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383"/>
                  </a:ext>
                </a:extLst>
              </a:tr>
              <a:tr h="28104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Frequency (Hz)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0.005-0.025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0.02-0.055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0.02-0.055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0.06-0.15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3395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3AE4092-3B15-E51C-F85E-1E11254D3FC2}"/>
              </a:ext>
            </a:extLst>
          </p:cNvPr>
          <p:cNvSpPr txBox="1"/>
          <p:nvPr/>
        </p:nvSpPr>
        <p:spPr>
          <a:xfrm>
            <a:off x="6736660" y="3801659"/>
            <a:ext cx="54553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findings: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1: Better agreement in WF response for all modes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2: Improved LF heave and pitch responses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3: Improved LF surge, better surge-pitch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4: Better agreement in WF heave response</a:t>
            </a:r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C35771F9-A3F0-457C-06AE-A2D800E26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772" y="6075814"/>
            <a:ext cx="579228" cy="7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2502</TotalTime>
  <Words>1014</Words>
  <Application>Microsoft Office PowerPoint</Application>
  <PresentationFormat>Widescreen</PresentationFormat>
  <Paragraphs>145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Central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Doyal Kumar Sarker</dc:creator>
  <cp:lastModifiedBy>Doyal Kumar Sarker</cp:lastModifiedBy>
  <cp:revision>25</cp:revision>
  <dcterms:created xsi:type="dcterms:W3CDTF">2025-09-29T02:04:17Z</dcterms:created>
  <dcterms:modified xsi:type="dcterms:W3CDTF">2026-01-02T22:43:08Z</dcterms:modified>
</cp:coreProperties>
</file>